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handoutMasterIdLst>
    <p:handoutMasterId r:id="rId37"/>
  </p:handoutMasterIdLst>
  <p:sldIdLst>
    <p:sldId id="256" r:id="rId2"/>
    <p:sldId id="259" r:id="rId3"/>
    <p:sldId id="261" r:id="rId4"/>
    <p:sldId id="258" r:id="rId5"/>
    <p:sldId id="260" r:id="rId6"/>
    <p:sldId id="262" r:id="rId7"/>
    <p:sldId id="263" r:id="rId8"/>
    <p:sldId id="264" r:id="rId9"/>
    <p:sldId id="292" r:id="rId10"/>
    <p:sldId id="265" r:id="rId11"/>
    <p:sldId id="266" r:id="rId12"/>
    <p:sldId id="267" r:id="rId13"/>
    <p:sldId id="268" r:id="rId14"/>
    <p:sldId id="269" r:id="rId15"/>
    <p:sldId id="272" r:id="rId16"/>
    <p:sldId id="271" r:id="rId17"/>
    <p:sldId id="270" r:id="rId18"/>
    <p:sldId id="275" r:id="rId19"/>
    <p:sldId id="289" r:id="rId20"/>
    <p:sldId id="288" r:id="rId21"/>
    <p:sldId id="274" r:id="rId22"/>
    <p:sldId id="273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90" r:id="rId32"/>
    <p:sldId id="291" r:id="rId33"/>
    <p:sldId id="284" r:id="rId34"/>
    <p:sldId id="285" r:id="rId35"/>
    <p:sldId id="287" r:id="rId36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692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6BD8E65-605B-4E04-843C-8FFB422ED4BF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3B197A45-2A98-48DB-8767-843C112F6AF9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9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885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651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886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83067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525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980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508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3012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712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378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563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338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69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101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150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977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874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868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6"/>
            <a:ext cx="8689976" cy="1291586"/>
          </a:xfrm>
        </p:spPr>
        <p:txBody>
          <a:bodyPr>
            <a:normAutofit/>
          </a:bodyPr>
          <a:lstStyle/>
          <a:p>
            <a:r>
              <a:rPr lang="en-US" sz="8000" dirty="0"/>
              <a:t>LMSC Standards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2962374"/>
            <a:ext cx="8689976" cy="1371599"/>
          </a:xfrm>
        </p:spPr>
        <p:txBody>
          <a:bodyPr>
            <a:noAutofit/>
          </a:bodyPr>
          <a:lstStyle/>
          <a:p>
            <a:r>
              <a:rPr lang="en-US" sz="3200" b="1" dirty="0"/>
              <a:t>To Be or Not To Be…</a:t>
            </a:r>
          </a:p>
          <a:p>
            <a:r>
              <a:rPr lang="en-US" sz="3200" b="1" dirty="0"/>
              <a:t>That is </a:t>
            </a:r>
            <a:r>
              <a:rPr lang="en-US" sz="3200" b="1" u="sng" dirty="0"/>
              <a:t>not</a:t>
            </a:r>
            <a:r>
              <a:rPr lang="en-US" sz="3200" b="1" dirty="0"/>
              <a:t> the question!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012" y="3648173"/>
            <a:ext cx="25400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899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98005"/>
            <a:ext cx="10364451" cy="1596177"/>
          </a:xfrm>
        </p:spPr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Thought/Question #1A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487" y="1219833"/>
            <a:ext cx="11583025" cy="48915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/>
              <a:t>What is the difference between  </a:t>
            </a:r>
          </a:p>
          <a:p>
            <a:pPr marL="0" indent="0" algn="ctr">
              <a:buNone/>
            </a:pPr>
            <a:r>
              <a:rPr lang="en-US" sz="4400" b="1" dirty="0"/>
              <a:t>LMSC Mandatory vs Target Standards?</a:t>
            </a:r>
          </a:p>
          <a:p>
            <a:pPr marL="0" indent="0">
              <a:buNone/>
            </a:pPr>
            <a:r>
              <a:rPr lang="en-US" sz="3200" b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Mandatory Standards</a:t>
            </a:r>
          </a:p>
          <a:p>
            <a:pPr marL="0" indent="0">
              <a:buNone/>
            </a:pPr>
            <a:r>
              <a:rPr lang="en-US" sz="3200" b="1" dirty="0">
                <a:cs typeface="Times New Roman" panose="02020603050405020304" pitchFamily="18" charset="0"/>
              </a:rPr>
              <a:t>	Must be met!  Remedial Action will be required.</a:t>
            </a:r>
          </a:p>
          <a:p>
            <a:pPr marL="0" indent="0">
              <a:buNone/>
            </a:pPr>
            <a:r>
              <a:rPr lang="en-US" sz="3200" b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Target Standards</a:t>
            </a:r>
          </a:p>
          <a:p>
            <a:pPr marL="0" indent="0">
              <a:buNone/>
            </a:pPr>
            <a:r>
              <a:rPr lang="en-US" sz="3200" b="1" dirty="0">
                <a:cs typeface="Times New Roman" panose="02020603050405020304" pitchFamily="18" charset="0"/>
              </a:rPr>
              <a:t>	Not optional.  But required to be delivered!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8445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Thought/Question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1603521"/>
            <a:ext cx="10363826" cy="52544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b="1" dirty="0"/>
              <a:t>2.1.1 states that:</a:t>
            </a:r>
          </a:p>
          <a:p>
            <a:pPr marL="0" indent="0">
              <a:buNone/>
            </a:pPr>
            <a:r>
              <a:rPr lang="en-US" sz="3000" b="1" dirty="0"/>
              <a:t>“Each </a:t>
            </a:r>
            <a:r>
              <a:rPr lang="en-US" sz="3000" b="1" dirty="0" err="1"/>
              <a:t>Lmsc</a:t>
            </a:r>
            <a:r>
              <a:rPr lang="en-US" sz="3000" b="1" dirty="0"/>
              <a:t> shall be governed by bylaws consistent with USMS objectives and goals (article 502.2: bylaws) and </a:t>
            </a:r>
            <a:r>
              <a:rPr lang="en-US" sz="3000" b="1" u="sng" dirty="0"/>
              <a:t>applicable state laws.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FF0000"/>
                </a:solidFill>
              </a:rPr>
              <a:t>How do you know if your bylaws are following your State Laws? </a:t>
            </a:r>
          </a:p>
          <a:p>
            <a:pPr marL="0" indent="0">
              <a:buNone/>
            </a:pPr>
            <a:r>
              <a:rPr lang="en-US" sz="3000" b="1" dirty="0"/>
              <a:t>Just asking!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FF0000"/>
                </a:solidFill>
              </a:rPr>
              <a:t>Answer: </a:t>
            </a:r>
            <a:r>
              <a:rPr lang="en-US" sz="3000" b="1" u="sng" dirty="0">
                <a:solidFill>
                  <a:srgbClr val="FF0000"/>
                </a:solidFill>
              </a:rPr>
              <a:t>hire or identify </a:t>
            </a:r>
            <a:r>
              <a:rPr lang="en-US" sz="3000" b="1" dirty="0">
                <a:solidFill>
                  <a:srgbClr val="FF0000"/>
                </a:solidFill>
              </a:rPr>
              <a:t>a corporate lawyer to review your bylaws. </a:t>
            </a:r>
          </a:p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244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507" y="81190"/>
            <a:ext cx="10364451" cy="1596177"/>
          </a:xfrm>
        </p:spPr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Thought/Question #4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19507" y="1103900"/>
            <a:ext cx="10586301" cy="49763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b="1" dirty="0"/>
              <a:t>How current are your bylaws? </a:t>
            </a:r>
          </a:p>
          <a:p>
            <a:pPr marL="0" indent="0">
              <a:buNone/>
            </a:pPr>
            <a:r>
              <a:rPr lang="en-US" sz="3200" b="1" dirty="0"/>
              <a:t>How often should they be reviewed?</a:t>
            </a:r>
          </a:p>
          <a:p>
            <a:pPr marL="0" indent="0">
              <a:buNone/>
            </a:pPr>
            <a:r>
              <a:rPr lang="en-US" sz="3200" b="1" dirty="0"/>
              <a:t>Who should be responsible for reviewing them?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Answer: </a:t>
            </a:r>
            <a:r>
              <a:rPr lang="en-US" sz="3200" b="1" dirty="0">
                <a:solidFill>
                  <a:srgbClr val="FF0000"/>
                </a:solidFill>
              </a:rPr>
              <a:t>at least every two years…no longer than five years.</a:t>
            </a:r>
          </a:p>
          <a:p>
            <a:pPr marL="0" indent="0">
              <a:buNone/>
            </a:pPr>
            <a:r>
              <a:rPr lang="en-US" sz="3200" b="1" dirty="0"/>
              <a:t>policies more often.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Secretary should be responsible for their maintenance</a:t>
            </a:r>
            <a:r>
              <a:rPr lang="en-US" sz="32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73330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Thought/Question #5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399" y="1603521"/>
            <a:ext cx="10162095" cy="41185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dirty="0"/>
              <a:t>Where do you keep your LMSC Archives?</a:t>
            </a:r>
          </a:p>
          <a:p>
            <a:pPr marL="0" indent="0">
              <a:buNone/>
            </a:pPr>
            <a:r>
              <a:rPr lang="en-US" sz="4000" b="1" dirty="0"/>
              <a:t>What should they include?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Answer: On the LMSC Website…and +1</a:t>
            </a:r>
          </a:p>
          <a:p>
            <a:pPr marL="0" indent="0">
              <a:buNone/>
            </a:pPr>
            <a:r>
              <a:rPr lang="en-US" sz="4000" b="1" dirty="0"/>
              <a:t>Should include </a:t>
            </a:r>
            <a:r>
              <a:rPr lang="en-US" sz="4000" b="1" dirty="0">
                <a:solidFill>
                  <a:srgbClr val="FF0000"/>
                </a:solidFill>
              </a:rPr>
              <a:t>the meeting minutes</a:t>
            </a:r>
            <a:r>
              <a:rPr lang="en-US" sz="4000" b="1" dirty="0"/>
              <a:t>, bylaws &amp; Policies, list of officers.</a:t>
            </a:r>
          </a:p>
        </p:txBody>
      </p:sp>
    </p:spTree>
    <p:extLst>
      <p:ext uri="{BB962C8B-B14F-4D97-AF65-F5344CB8AC3E}">
        <p14:creationId xmlns:p14="http://schemas.microsoft.com/office/powerpoint/2010/main" val="1614262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Thought/Question #6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44092" y="1638836"/>
            <a:ext cx="11011134" cy="41185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/>
              <a:t>At a minimum, how many leadership positions need to be staffed?</a:t>
            </a:r>
            <a:endParaRPr lang="en-US" sz="600" b="1" dirty="0"/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4000" b="1" dirty="0"/>
              <a:t>Answer: </a:t>
            </a:r>
            <a:r>
              <a:rPr lang="en-US" sz="4000" b="1" dirty="0">
                <a:solidFill>
                  <a:srgbClr val="FF0000"/>
                </a:solidFill>
              </a:rPr>
              <a:t>There are 7 Mandatory </a:t>
            </a:r>
            <a:r>
              <a:rPr lang="en-US" sz="4000" b="1" dirty="0"/>
              <a:t>(Chair, VC, sec, </a:t>
            </a:r>
            <a:r>
              <a:rPr lang="en-US" sz="4000" b="1" dirty="0" err="1"/>
              <a:t>tres</a:t>
            </a:r>
            <a:r>
              <a:rPr lang="en-US" sz="4000" b="1" dirty="0"/>
              <a:t>, </a:t>
            </a:r>
            <a:r>
              <a:rPr lang="en-US" sz="4000" b="1" dirty="0" err="1"/>
              <a:t>reg</a:t>
            </a:r>
            <a:r>
              <a:rPr lang="en-US" sz="4000" b="1" dirty="0"/>
              <a:t>, Top 10, and sanctions)</a:t>
            </a:r>
          </a:p>
          <a:p>
            <a:pPr marL="0" indent="0">
              <a:buNone/>
            </a:pPr>
            <a:r>
              <a:rPr lang="en-US" sz="4000" b="1" dirty="0"/>
              <a:t>		   </a:t>
            </a:r>
            <a:r>
              <a:rPr lang="en-US" sz="4000" b="1" dirty="0">
                <a:solidFill>
                  <a:srgbClr val="FF0000"/>
                </a:solidFill>
              </a:rPr>
              <a:t>There are 2 Target </a:t>
            </a:r>
            <a:r>
              <a:rPr lang="en-US" sz="4000" b="1" dirty="0"/>
              <a:t>(Off &amp; coaches)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9348" y="1184213"/>
            <a:ext cx="1358562" cy="1806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145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Thought/Question #7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335151" y="1707216"/>
            <a:ext cx="9521697" cy="41185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What is the only required </a:t>
            </a:r>
            <a:r>
              <a:rPr lang="en-US" sz="4000" b="1" dirty="0" err="1"/>
              <a:t>lmsc</a:t>
            </a:r>
            <a:r>
              <a:rPr lang="en-US" sz="4000" b="1" dirty="0"/>
              <a:t> staff position that the Vice chair cannot hold?</a:t>
            </a:r>
            <a:endParaRPr lang="en-US" sz="600" b="1" dirty="0"/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4000" b="1" dirty="0"/>
              <a:t>Answer: </a:t>
            </a:r>
            <a:r>
              <a:rPr lang="en-US" sz="4000" b="1" dirty="0">
                <a:solidFill>
                  <a:srgbClr val="FF0000"/>
                </a:solidFill>
              </a:rPr>
              <a:t>The chair.  </a:t>
            </a:r>
            <a:r>
              <a:rPr lang="en-US" sz="40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64198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Thought/Question #8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1631802"/>
            <a:ext cx="11128409" cy="41185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/>
              <a:t>What is the necessary minimum number of folks needed to staff those positions?</a:t>
            </a:r>
            <a:endParaRPr lang="en-US" sz="600" b="1" dirty="0"/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4000" b="1" dirty="0"/>
              <a:t>Answer: </a:t>
            </a:r>
            <a:r>
              <a:rPr lang="en-US" sz="4000" b="1" dirty="0">
                <a:solidFill>
                  <a:srgbClr val="FF0000"/>
                </a:solidFill>
              </a:rPr>
              <a:t>The answer is two!</a:t>
            </a:r>
          </a:p>
          <a:p>
            <a:pPr marL="0" indent="0">
              <a:buNone/>
            </a:pPr>
            <a:r>
              <a:rPr lang="en-US" sz="4000" b="1" dirty="0"/>
              <a:t>No repeats on registrar/treasurer and Chair and Vice Chair</a:t>
            </a:r>
          </a:p>
        </p:txBody>
      </p:sp>
    </p:spTree>
    <p:extLst>
      <p:ext uri="{BB962C8B-B14F-4D97-AF65-F5344CB8AC3E}">
        <p14:creationId xmlns:p14="http://schemas.microsoft.com/office/powerpoint/2010/main" val="2094131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055" y="109469"/>
            <a:ext cx="10364451" cy="1596177"/>
          </a:xfrm>
        </p:spPr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Thought/Question #9 &amp; 9A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85853" y="1114284"/>
            <a:ext cx="11276854" cy="41185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/>
              <a:t>Who is the person in your LMSC responsible for USMS and world records?  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Bonus Questions</a:t>
            </a:r>
            <a:r>
              <a:rPr lang="en-US" sz="3200" b="1" dirty="0"/>
              <a:t>: How long after the swim must they be reported? Who at USMS do they get sent to? 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Answers</a:t>
            </a:r>
            <a:r>
              <a:rPr lang="en-US" sz="3200" b="1" dirty="0"/>
              <a:t>: Meet director through the top 10 recorder.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Bonus</a:t>
            </a:r>
            <a:r>
              <a:rPr lang="en-US" sz="3200" b="1" dirty="0"/>
              <a:t>: USMS Records and tabulations committee chair </a:t>
            </a:r>
          </a:p>
          <a:p>
            <a:pPr marL="0" indent="0" algn="ctr">
              <a:buNone/>
            </a:pPr>
            <a:r>
              <a:rPr lang="en-US" sz="3200" b="1" dirty="0" err="1"/>
              <a:t>Usms</a:t>
            </a:r>
            <a:r>
              <a:rPr lang="en-US" sz="3200" b="1" dirty="0"/>
              <a:t> (90 days) World Records (60 days)</a:t>
            </a:r>
          </a:p>
          <a:p>
            <a:pPr marL="0" indent="0" algn="ctr">
              <a:buNone/>
            </a:pPr>
            <a:r>
              <a:rPr lang="en-US" sz="3200" b="1" dirty="0"/>
              <a:t>Mary Beth </a:t>
            </a:r>
            <a:r>
              <a:rPr lang="en-US" sz="3200" b="1" dirty="0" err="1"/>
              <a:t>Windrath</a:t>
            </a:r>
            <a:r>
              <a:rPr lang="en-US" sz="3200" b="1" dirty="0"/>
              <a:t>, Beaverton, ore.</a:t>
            </a:r>
          </a:p>
        </p:txBody>
      </p:sp>
    </p:spTree>
    <p:extLst>
      <p:ext uri="{BB962C8B-B14F-4D97-AF65-F5344CB8AC3E}">
        <p14:creationId xmlns:p14="http://schemas.microsoft.com/office/powerpoint/2010/main" val="3513275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Thought/Question #10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1594094"/>
            <a:ext cx="10539792" cy="41185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What is the maximum and minimum number of delegates and LMSC can send to Convention?  How is that determined?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Answer</a:t>
            </a:r>
            <a:r>
              <a:rPr lang="en-US" sz="4000" b="1" dirty="0"/>
              <a:t>: Minimum-1, Maximum-</a:t>
            </a:r>
            <a:r>
              <a:rPr lang="en-US" sz="4000" b="1" dirty="0">
                <a:solidFill>
                  <a:srgbClr val="FF0000"/>
                </a:solidFill>
              </a:rPr>
              <a:t>unlimited</a:t>
            </a:r>
            <a:r>
              <a:rPr lang="en-US" sz="4000" b="1" dirty="0"/>
              <a:t>     The limiting factor is voting rights</a:t>
            </a:r>
          </a:p>
        </p:txBody>
      </p:sp>
    </p:spTree>
    <p:extLst>
      <p:ext uri="{BB962C8B-B14F-4D97-AF65-F5344CB8AC3E}">
        <p14:creationId xmlns:p14="http://schemas.microsoft.com/office/powerpoint/2010/main" val="272190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Thought/Question #11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95785" y="1942886"/>
            <a:ext cx="10200430" cy="41185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What is the difference between financial standards 2.3.5 and 3.3.1?</a:t>
            </a:r>
          </a:p>
        </p:txBody>
      </p:sp>
    </p:spTree>
    <p:extLst>
      <p:ext uri="{BB962C8B-B14F-4D97-AF65-F5344CB8AC3E}">
        <p14:creationId xmlns:p14="http://schemas.microsoft.com/office/powerpoint/2010/main" val="258715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6"/>
            <a:ext cx="8689976" cy="1291586"/>
          </a:xfrm>
        </p:spPr>
        <p:txBody>
          <a:bodyPr>
            <a:normAutofit/>
          </a:bodyPr>
          <a:lstStyle/>
          <a:p>
            <a:r>
              <a:rPr lang="en-US" sz="8000" dirty="0"/>
              <a:t>LMSC Standards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92414" y="2679570"/>
            <a:ext cx="8689976" cy="1371599"/>
          </a:xfrm>
        </p:spPr>
        <p:txBody>
          <a:bodyPr>
            <a:noAutofit/>
          </a:bodyPr>
          <a:lstStyle/>
          <a:p>
            <a:r>
              <a:rPr lang="en-US" sz="3200" b="1" dirty="0"/>
              <a:t>Whether ‘tis nobler in the mind to suffer thinking that “Target” Standards </a:t>
            </a:r>
          </a:p>
          <a:p>
            <a:r>
              <a:rPr lang="en-US" sz="3200" b="1" dirty="0"/>
              <a:t>are not required </a:t>
            </a:r>
          </a:p>
          <a:p>
            <a:r>
              <a:rPr lang="en-US" sz="3200" b="1" dirty="0"/>
              <a:t>is just a fools folly!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012" y="3973172"/>
            <a:ext cx="2290468" cy="2290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918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Thought/Question #11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1796" y="1810911"/>
            <a:ext cx="10638968" cy="411854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/>
              <a:t>What is the difference between financial standards 2.3.5 (</a:t>
            </a:r>
            <a:r>
              <a:rPr lang="en-US" sz="4000" b="1" dirty="0">
                <a:solidFill>
                  <a:srgbClr val="FF0000"/>
                </a:solidFill>
              </a:rPr>
              <a:t>Bank Accounts reconciled annually</a:t>
            </a:r>
            <a:r>
              <a:rPr lang="en-US" sz="4000" b="1" dirty="0"/>
              <a:t>) and 3.3.1 (</a:t>
            </a:r>
            <a:r>
              <a:rPr lang="en-US" sz="4000" b="1" dirty="0">
                <a:solidFill>
                  <a:srgbClr val="FF0000"/>
                </a:solidFill>
              </a:rPr>
              <a:t>Financial Records reviewed annually</a:t>
            </a:r>
            <a:r>
              <a:rPr lang="en-US" sz="4000" b="1" dirty="0"/>
              <a:t>), </a:t>
            </a:r>
            <a:r>
              <a:rPr lang="en-US" sz="4000" b="1" u="sng" dirty="0"/>
              <a:t>both by someone other than a person authorized to sign checks</a:t>
            </a:r>
            <a:r>
              <a:rPr lang="en-US" sz="40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07491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Thought/Question #11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1795" y="1650655"/>
            <a:ext cx="10620113" cy="411854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000" b="1" dirty="0"/>
              <a:t>What is the difference between financial standards 2.3.5 and 3.3.1?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Answer</a:t>
            </a:r>
            <a:r>
              <a:rPr lang="en-US" sz="4000" b="1" dirty="0"/>
              <a:t>: The first determines </a:t>
            </a:r>
            <a:r>
              <a:rPr lang="en-US" sz="4000" b="1" u="sng" dirty="0"/>
              <a:t>reconciliation of the check book </a:t>
            </a:r>
            <a:r>
              <a:rPr lang="en-US" sz="4000" b="1" dirty="0"/>
              <a:t>and the second is </a:t>
            </a:r>
            <a:r>
              <a:rPr lang="en-US" sz="4000" b="1" u="sng" dirty="0"/>
              <a:t>financial reporting integrity</a:t>
            </a:r>
            <a:r>
              <a:rPr lang="en-US" sz="4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3687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Thought/Question #12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1735496"/>
            <a:ext cx="10624633" cy="4118549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r>
              <a:rPr lang="en-US" sz="4000" b="1" dirty="0"/>
              <a:t>How are you making sure those financial standards are being met annually?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Answer</a:t>
            </a:r>
            <a:r>
              <a:rPr lang="en-US" sz="4000" b="1" dirty="0"/>
              <a:t>: document them in </a:t>
            </a:r>
            <a:r>
              <a:rPr lang="en-US" sz="4000" b="1" dirty="0">
                <a:solidFill>
                  <a:srgbClr val="FF0000"/>
                </a:solidFill>
              </a:rPr>
              <a:t>meeting minutes </a:t>
            </a:r>
            <a:r>
              <a:rPr lang="en-US" sz="4000" b="1" dirty="0"/>
              <a:t>and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/>
              <a:t>with a </a:t>
            </a:r>
            <a:r>
              <a:rPr lang="en-US" sz="4000" b="1" dirty="0">
                <a:solidFill>
                  <a:srgbClr val="FF0000"/>
                </a:solidFill>
              </a:rPr>
              <a:t>signed document </a:t>
            </a:r>
            <a:r>
              <a:rPr lang="en-US" sz="4000" b="1" dirty="0"/>
              <a:t>from both parties and the chair?</a:t>
            </a:r>
          </a:p>
        </p:txBody>
      </p:sp>
    </p:spTree>
    <p:extLst>
      <p:ext uri="{BB962C8B-B14F-4D97-AF65-F5344CB8AC3E}">
        <p14:creationId xmlns:p14="http://schemas.microsoft.com/office/powerpoint/2010/main" val="15598093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Thought/Question #13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04195" y="1754349"/>
            <a:ext cx="9983610" cy="4118549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sz="4000" b="1" dirty="0"/>
              <a:t>All sanctioned events must be run in accordance with </a:t>
            </a:r>
            <a:r>
              <a:rPr lang="en-US" sz="4000" b="1" dirty="0" err="1"/>
              <a:t>usms</a:t>
            </a:r>
            <a:r>
              <a:rPr lang="en-US" sz="4000" b="1" dirty="0"/>
              <a:t> rules and regulations.  Can you name five?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Answer</a:t>
            </a:r>
            <a:r>
              <a:rPr lang="en-US" sz="4000" b="1" dirty="0"/>
              <a:t>: Potomac Valley knows how!</a:t>
            </a:r>
          </a:p>
          <a:p>
            <a:pPr marL="0" indent="0">
              <a:buNone/>
            </a:pPr>
            <a:r>
              <a:rPr lang="en-US" sz="4000" b="1" dirty="0"/>
              <a:t>		 Form(s) located on their website </a:t>
            </a:r>
            <a:br>
              <a:rPr lang="en-US" sz="4000" b="1" dirty="0"/>
            </a:br>
            <a:r>
              <a:rPr lang="en-US" sz="4000" b="1" dirty="0">
                <a:solidFill>
                  <a:srgbClr val="FF0000"/>
                </a:solidFill>
              </a:rPr>
              <a:t>www.pvmasters.org</a:t>
            </a:r>
          </a:p>
        </p:txBody>
      </p:sp>
    </p:spTree>
    <p:extLst>
      <p:ext uri="{BB962C8B-B14F-4D97-AF65-F5344CB8AC3E}">
        <p14:creationId xmlns:p14="http://schemas.microsoft.com/office/powerpoint/2010/main" val="1785440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Thought/Question #14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02312" y="1820338"/>
            <a:ext cx="9795074" cy="41185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How long should sanction approval records be kept? 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Answer</a:t>
            </a:r>
            <a:r>
              <a:rPr lang="en-US" sz="4000" b="1" dirty="0"/>
              <a:t>: two years. Page 60, Point c</a:t>
            </a:r>
          </a:p>
        </p:txBody>
      </p:sp>
    </p:spTree>
    <p:extLst>
      <p:ext uri="{BB962C8B-B14F-4D97-AF65-F5344CB8AC3E}">
        <p14:creationId xmlns:p14="http://schemas.microsoft.com/office/powerpoint/2010/main" val="243969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Thought/Question #15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72372" y="1876899"/>
            <a:ext cx="10803744" cy="4127976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r>
              <a:rPr lang="en-US" sz="4000" b="1" dirty="0"/>
              <a:t>Does your LMSC have a process in place to verify all Officers and board volunteers are USMS members, or is that Anna Lea’s job?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Answer</a:t>
            </a:r>
            <a:r>
              <a:rPr lang="en-US" sz="4000" b="1" dirty="0"/>
              <a:t>: You will be called by Anna lea, but </a:t>
            </a:r>
            <a:r>
              <a:rPr lang="en-US" sz="4000" b="1" dirty="0">
                <a:solidFill>
                  <a:srgbClr val="FF0000"/>
                </a:solidFill>
              </a:rPr>
              <a:t>shouldn’t we have a Process in place?</a:t>
            </a:r>
          </a:p>
        </p:txBody>
      </p:sp>
    </p:spTree>
    <p:extLst>
      <p:ext uri="{BB962C8B-B14F-4D97-AF65-F5344CB8AC3E}">
        <p14:creationId xmlns:p14="http://schemas.microsoft.com/office/powerpoint/2010/main" val="4279917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Thought/Question #16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80779" y="1876898"/>
            <a:ext cx="10430441" cy="41185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Can sanctioned events include nonconforming swimming events?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Answer</a:t>
            </a:r>
            <a:r>
              <a:rPr lang="en-US" sz="4000" b="1" dirty="0"/>
              <a:t>: Yes…if done in a safe manner.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And</a:t>
            </a:r>
            <a:r>
              <a:rPr lang="en-US" sz="4000" b="1" dirty="0"/>
              <a:t> only if you do not exceed the event limit of </a:t>
            </a:r>
            <a:r>
              <a:rPr lang="en-US" sz="4000" b="1" dirty="0">
                <a:solidFill>
                  <a:srgbClr val="FF0000"/>
                </a:solidFill>
              </a:rPr>
              <a:t>6 events per day</a:t>
            </a:r>
            <a:r>
              <a:rPr lang="en-US" sz="4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3557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Thought/Question #17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72218" y="1726069"/>
            <a:ext cx="10247563" cy="41185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000" b="1" dirty="0"/>
              <a:t>Can sanctioned events be held in any other length of pool other than 25 yards, 25 and 50 meters?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Answer</a:t>
            </a:r>
            <a:r>
              <a:rPr lang="en-US" sz="4000" b="1" dirty="0"/>
              <a:t>: is yes, in a 20 or 33.3 yard pool, but they will not be eligible for top 10 or national records.</a:t>
            </a:r>
          </a:p>
        </p:txBody>
      </p:sp>
    </p:spTree>
    <p:extLst>
      <p:ext uri="{BB962C8B-B14F-4D97-AF65-F5344CB8AC3E}">
        <p14:creationId xmlns:p14="http://schemas.microsoft.com/office/powerpoint/2010/main" val="152427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Thought/Question #18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47786" y="1716642"/>
            <a:ext cx="10496428" cy="41185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What is the season for Short course meters?  When do times from a meet need to be submitted for top 10 and records?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Answer</a:t>
            </a:r>
            <a:r>
              <a:rPr lang="en-US" sz="4000" b="1" dirty="0"/>
              <a:t>: January 1</a:t>
            </a:r>
            <a:r>
              <a:rPr lang="en-US" sz="4000" b="1" baseline="30000" dirty="0"/>
              <a:t>st</a:t>
            </a:r>
            <a:r>
              <a:rPr lang="en-US" sz="4000" b="1" dirty="0"/>
              <a:t> – December 31</a:t>
            </a:r>
            <a:r>
              <a:rPr lang="en-US" sz="4000" b="1" baseline="30000" dirty="0"/>
              <a:t>st</a:t>
            </a: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		  submitted by January 26</a:t>
            </a:r>
            <a:r>
              <a:rPr lang="en-US" sz="4000" b="1" baseline="30000" dirty="0"/>
              <a:t>th</a:t>
            </a: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014525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Thought/Question #19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1669508"/>
            <a:ext cx="10422151" cy="411854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000" b="1" dirty="0"/>
              <a:t>Can a </a:t>
            </a:r>
            <a:r>
              <a:rPr lang="en-US" sz="4000" b="1" u="sng" dirty="0"/>
              <a:t>relay lead off split </a:t>
            </a:r>
            <a:r>
              <a:rPr lang="en-US" sz="4000" b="1" dirty="0"/>
              <a:t>count for top 10 if the second swimmer starts in the water?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Answer</a:t>
            </a:r>
            <a:r>
              <a:rPr lang="en-US" sz="4000" b="1" dirty="0"/>
              <a:t>: not when </a:t>
            </a:r>
            <a:r>
              <a:rPr lang="en-US" sz="4000" b="1" u="sng" dirty="0">
                <a:solidFill>
                  <a:srgbClr val="FF0000"/>
                </a:solidFill>
              </a:rPr>
              <a:t>automatic timing </a:t>
            </a:r>
            <a:r>
              <a:rPr lang="en-US" sz="4000" b="1" dirty="0"/>
              <a:t>is used</a:t>
            </a:r>
          </a:p>
          <a:p>
            <a:pPr marL="0" indent="0">
              <a:buNone/>
            </a:pPr>
            <a:r>
              <a:rPr lang="en-US" sz="4000" b="1" dirty="0"/>
              <a:t>		   rule 105.2.2.e</a:t>
            </a:r>
          </a:p>
        </p:txBody>
      </p:sp>
    </p:spTree>
    <p:extLst>
      <p:ext uri="{BB962C8B-B14F-4D97-AF65-F5344CB8AC3E}">
        <p14:creationId xmlns:p14="http://schemas.microsoft.com/office/powerpoint/2010/main" val="236433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 err="1"/>
              <a:t>Lmsc</a:t>
            </a:r>
            <a:r>
              <a:rPr lang="en-US" sz="8000" dirty="0"/>
              <a:t>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9488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Mandatory Standards</a:t>
            </a:r>
          </a:p>
          <a:p>
            <a:pPr marL="0" indent="0">
              <a:buNone/>
            </a:pPr>
            <a:r>
              <a:rPr lang="en-US" sz="3200" b="1" dirty="0">
                <a:cs typeface="Times New Roman" panose="02020603050405020304" pitchFamily="18" charset="0"/>
              </a:rPr>
              <a:t>	Penetrating Look at The Obvious!</a:t>
            </a:r>
          </a:p>
          <a:p>
            <a:pPr marL="0" indent="0">
              <a:buNone/>
            </a:pPr>
            <a:r>
              <a:rPr lang="en-US" sz="3200" b="1" dirty="0">
                <a:cs typeface="Times New Roman" panose="02020603050405020304" pitchFamily="18" charset="0"/>
              </a:rPr>
              <a:t>	Deadlines must be met, actions taken.</a:t>
            </a:r>
          </a:p>
          <a:p>
            <a:pPr marL="0" indent="0">
              <a:buNone/>
            </a:pPr>
            <a:r>
              <a:rPr lang="en-US" sz="3200" b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Target Standards</a:t>
            </a:r>
          </a:p>
          <a:p>
            <a:pPr marL="0" indent="0">
              <a:buNone/>
            </a:pPr>
            <a:r>
              <a:rPr lang="en-US" sz="3200" b="1" dirty="0">
                <a:cs typeface="Times New Roman" panose="02020603050405020304" pitchFamily="18" charset="0"/>
              </a:rPr>
              <a:t>	Not optional.  But not fatal.</a:t>
            </a:r>
          </a:p>
        </p:txBody>
      </p:sp>
    </p:spTree>
    <p:extLst>
      <p:ext uri="{BB962C8B-B14F-4D97-AF65-F5344CB8AC3E}">
        <p14:creationId xmlns:p14="http://schemas.microsoft.com/office/powerpoint/2010/main" val="13307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Thought/Question #20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356833" y="1829765"/>
            <a:ext cx="9851637" cy="411854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b="1" dirty="0"/>
              <a:t>Do budgeted expenses require LMSC BOD approval, if over $5,000.</a:t>
            </a:r>
          </a:p>
          <a:p>
            <a:pPr marL="0" indent="0">
              <a:buNone/>
            </a:pPr>
            <a:r>
              <a:rPr lang="en-US" sz="3200" b="1" u="sng" dirty="0">
                <a:solidFill>
                  <a:srgbClr val="FF0000"/>
                </a:solidFill>
              </a:rPr>
              <a:t>Answer</a:t>
            </a:r>
            <a:r>
              <a:rPr lang="en-US" sz="3200" b="1" dirty="0"/>
              <a:t>: Trick Question – No budgeted expenses require bod approval if the budget has already been approved at a board or annual meeting.</a:t>
            </a:r>
          </a:p>
        </p:txBody>
      </p:sp>
    </p:spTree>
    <p:extLst>
      <p:ext uri="{BB962C8B-B14F-4D97-AF65-F5344CB8AC3E}">
        <p14:creationId xmlns:p14="http://schemas.microsoft.com/office/powerpoint/2010/main" val="158479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Thought/Question #21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26063" y="1716643"/>
            <a:ext cx="10441005" cy="460874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b="1" u="sng" dirty="0"/>
              <a:t>What were Survey Problem Areas - Top 5 misses</a:t>
            </a:r>
            <a:r>
              <a:rPr lang="en-US" sz="3200" b="1" dirty="0"/>
              <a:t>?</a:t>
            </a:r>
          </a:p>
          <a:p>
            <a:pPr marL="0" indent="0">
              <a:buNone/>
            </a:pPr>
            <a:r>
              <a:rPr lang="en-US" sz="3200" b="1" dirty="0"/>
              <a:t>	1) </a:t>
            </a:r>
            <a:r>
              <a:rPr lang="en-US" sz="3200" b="1" dirty="0" err="1"/>
              <a:t>Lmsc</a:t>
            </a:r>
            <a:r>
              <a:rPr lang="en-US" sz="3200" b="1" dirty="0"/>
              <a:t> annual Bank Account Reconciliation</a:t>
            </a:r>
          </a:p>
          <a:p>
            <a:pPr marL="0" indent="0">
              <a:buNone/>
            </a:pPr>
            <a:r>
              <a:rPr lang="en-US" sz="3200" b="1" dirty="0"/>
              <a:t>	2) Expenditures $5K BOD approval </a:t>
            </a:r>
          </a:p>
          <a:p>
            <a:pPr marL="0" indent="0">
              <a:buNone/>
            </a:pPr>
            <a:r>
              <a:rPr lang="en-US" sz="3200" b="1" dirty="0"/>
              <a:t>	3) Rules regarding Meet/ow Rules &amp; Officials</a:t>
            </a:r>
          </a:p>
          <a:p>
            <a:pPr marL="0" indent="0">
              <a:buNone/>
            </a:pPr>
            <a:r>
              <a:rPr lang="en-US" sz="3200" b="1" dirty="0"/>
              <a:t>	4) USMS Reg. for </a:t>
            </a:r>
            <a:r>
              <a:rPr lang="en-US" sz="3200" b="1" dirty="0" err="1"/>
              <a:t>Lmsc</a:t>
            </a:r>
            <a:r>
              <a:rPr lang="en-US" sz="3200" b="1" dirty="0"/>
              <a:t> officers &amp; volunteers</a:t>
            </a:r>
          </a:p>
          <a:p>
            <a:pPr marL="0" indent="0">
              <a:buNone/>
            </a:pPr>
            <a:r>
              <a:rPr lang="en-US" sz="3200" b="1" dirty="0"/>
              <a:t>	5) Updated LMSC Bylaws &amp; policies</a:t>
            </a:r>
          </a:p>
        </p:txBody>
      </p:sp>
    </p:spTree>
    <p:extLst>
      <p:ext uri="{BB962C8B-B14F-4D97-AF65-F5344CB8AC3E}">
        <p14:creationId xmlns:p14="http://schemas.microsoft.com/office/powerpoint/2010/main" val="4270447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u="sng" dirty="0">
                <a:solidFill>
                  <a:srgbClr val="FF0000"/>
                </a:solidFill>
              </a:rPr>
              <a:t>Bottom Line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88619" y="1858045"/>
            <a:ext cx="10214762" cy="41185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000" b="1" u="sng" dirty="0">
                <a:solidFill>
                  <a:srgbClr val="FF0000"/>
                </a:solidFill>
              </a:rPr>
              <a:t>Bad News</a:t>
            </a:r>
            <a:r>
              <a:rPr lang="en-US" sz="4000" b="1" dirty="0">
                <a:solidFill>
                  <a:srgbClr val="FF0000"/>
                </a:solidFill>
              </a:rPr>
              <a:t>:</a:t>
            </a:r>
            <a:r>
              <a:rPr lang="en-US" sz="4000" b="1" dirty="0"/>
              <a:t>	</a:t>
            </a:r>
            <a:r>
              <a:rPr lang="en-US" sz="4000" b="1" u="sng" dirty="0"/>
              <a:t>87 violations </a:t>
            </a:r>
            <a:r>
              <a:rPr lang="en-US" sz="4000" b="1" dirty="0"/>
              <a:t>were identified by the National Office  and LMSC Officers.</a:t>
            </a:r>
          </a:p>
          <a:p>
            <a:pPr marL="0" indent="0">
              <a:buNone/>
            </a:pPr>
            <a:r>
              <a:rPr lang="en-US" sz="4000" b="1" u="sng" dirty="0">
                <a:solidFill>
                  <a:srgbClr val="FF0000"/>
                </a:solidFill>
              </a:rPr>
              <a:t>Good News</a:t>
            </a:r>
            <a:r>
              <a:rPr lang="en-US" sz="4000" b="1" dirty="0">
                <a:solidFill>
                  <a:srgbClr val="FF0000"/>
                </a:solidFill>
              </a:rPr>
              <a:t>: </a:t>
            </a:r>
            <a:r>
              <a:rPr lang="en-US" sz="4000" b="1" dirty="0"/>
              <a:t>There will be a </a:t>
            </a:r>
            <a:r>
              <a:rPr lang="en-US" sz="4000" b="1" u="sng" dirty="0"/>
              <a:t>follow –up Survey </a:t>
            </a:r>
            <a:r>
              <a:rPr lang="en-US" sz="4000" b="1" dirty="0"/>
              <a:t>around July 4</a:t>
            </a:r>
            <a:r>
              <a:rPr lang="en-US" sz="4000" b="1" baseline="30000" dirty="0"/>
              <a:t>th</a:t>
            </a:r>
            <a:r>
              <a:rPr lang="en-US" sz="4000" b="1" dirty="0"/>
              <a:t> timing.  </a:t>
            </a:r>
          </a:p>
          <a:p>
            <a:pPr marL="0" indent="0">
              <a:buNone/>
            </a:pPr>
            <a:r>
              <a:rPr lang="en-US" sz="4000" b="1" u="sng" dirty="0">
                <a:solidFill>
                  <a:srgbClr val="FF0000"/>
                </a:solidFill>
              </a:rPr>
              <a:t>Also</a:t>
            </a:r>
            <a:r>
              <a:rPr lang="en-US" sz="4000" b="1" dirty="0">
                <a:solidFill>
                  <a:srgbClr val="FF0000"/>
                </a:solidFill>
              </a:rPr>
              <a:t>: </a:t>
            </a:r>
            <a:r>
              <a:rPr lang="en-US" sz="4000" b="1" dirty="0"/>
              <a:t>LMSC Dev. Com. Will </a:t>
            </a:r>
            <a:r>
              <a:rPr lang="en-US" sz="4000" b="1" u="sng" dirty="0"/>
              <a:t>work to improve the clarity of the survey questions</a:t>
            </a:r>
            <a:r>
              <a:rPr lang="en-US" sz="4000" b="1" dirty="0"/>
              <a:t>.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7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u="sng" dirty="0">
                <a:solidFill>
                  <a:srgbClr val="FF0000"/>
                </a:solidFill>
              </a:rPr>
              <a:t>Time to reflect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28363" y="1829764"/>
            <a:ext cx="10535273" cy="41185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Okay!  The party is about over….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What might be </a:t>
            </a:r>
            <a:r>
              <a:rPr lang="en-US" sz="4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three things </a:t>
            </a:r>
            <a:r>
              <a:rPr lang="en-US" sz="4000" b="1" dirty="0">
                <a:solidFill>
                  <a:srgbClr val="FF0000"/>
                </a:solidFill>
              </a:rPr>
              <a:t>your LMSC might pursue with an action plan?</a:t>
            </a:r>
            <a:r>
              <a:rPr lang="en-US" sz="4000" b="1" dirty="0"/>
              <a:t>  </a:t>
            </a:r>
          </a:p>
          <a:p>
            <a:pPr marL="0" indent="0">
              <a:buNone/>
            </a:pPr>
            <a:r>
              <a:rPr lang="en-US" sz="4000" b="1" dirty="0"/>
              <a:t>Please take several minutes to write down a few ideas/details to take home.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1059" y="515331"/>
            <a:ext cx="1844462" cy="2303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06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u="sng" dirty="0">
                <a:solidFill>
                  <a:srgbClr val="FF0000"/>
                </a:solidFill>
              </a:rPr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74058" y="1094473"/>
            <a:ext cx="9397084" cy="41185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Make what you learned - </a:t>
            </a:r>
            <a:r>
              <a:rPr lang="en-US" sz="3800" b="1" dirty="0">
                <a:solidFill>
                  <a:srgbClr val="FF0000"/>
                </a:solidFill>
              </a:rPr>
              <a:t>Come alive</a:t>
            </a:r>
            <a:r>
              <a:rPr lang="en-US" sz="3800" b="1" dirty="0"/>
              <a:t>!</a:t>
            </a:r>
          </a:p>
          <a:p>
            <a:pPr marL="0" indent="0">
              <a:buNone/>
            </a:pPr>
            <a:r>
              <a:rPr lang="en-US" sz="3800" b="1" dirty="0"/>
              <a:t>LMSC Standards are not “</a:t>
            </a:r>
            <a:r>
              <a:rPr lang="en-US" sz="3800" b="1" dirty="0">
                <a:solidFill>
                  <a:srgbClr val="FF0000"/>
                </a:solidFill>
              </a:rPr>
              <a:t>Gotcha’s</a:t>
            </a:r>
            <a:r>
              <a:rPr lang="en-US" sz="3800" b="1" dirty="0"/>
              <a:t>”</a:t>
            </a:r>
          </a:p>
          <a:p>
            <a:pPr marL="0" indent="0">
              <a:buNone/>
            </a:pPr>
            <a:r>
              <a:rPr lang="en-US" sz="3800" b="1" dirty="0"/>
              <a:t>Budgets are </a:t>
            </a:r>
            <a:r>
              <a:rPr lang="en-US" sz="3800" b="1" dirty="0">
                <a:solidFill>
                  <a:srgbClr val="FF0000"/>
                </a:solidFill>
              </a:rPr>
              <a:t>great tools</a:t>
            </a:r>
            <a:r>
              <a:rPr lang="en-US" sz="3800" b="1" dirty="0"/>
              <a:t>!</a:t>
            </a:r>
          </a:p>
          <a:p>
            <a:pPr marL="0" indent="0">
              <a:buNone/>
            </a:pPr>
            <a:r>
              <a:rPr lang="en-US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Keep an eye on the future</a:t>
            </a:r>
            <a:r>
              <a:rPr lang="en-US" sz="3800" b="1" dirty="0"/>
              <a:t>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6708" y="3652884"/>
            <a:ext cx="1844462" cy="2303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62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u="sng" dirty="0">
                <a:solidFill>
                  <a:srgbClr val="FF0000"/>
                </a:solidFill>
              </a:rPr>
              <a:t>Wrap-up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688664" y="1975880"/>
            <a:ext cx="7587312" cy="41185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800" b="1" dirty="0"/>
              <a:t>Thank you for all you 			     				leaders do!</a:t>
            </a:r>
          </a:p>
          <a:p>
            <a:pPr marL="0" indent="0">
              <a:buNone/>
            </a:pPr>
            <a:r>
              <a:rPr lang="en-US" sz="3800" b="1" dirty="0"/>
              <a:t>Susan </a:t>
            </a:r>
            <a:r>
              <a:rPr lang="en-US" sz="3800" b="1" dirty="0" err="1"/>
              <a:t>Erhinger</a:t>
            </a:r>
            <a:r>
              <a:rPr lang="en-US" sz="3800" b="1" dirty="0"/>
              <a:t> – Kentucky Chair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8448" y="1905482"/>
            <a:ext cx="1844462" cy="2303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705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6"/>
            <a:ext cx="8689976" cy="1291586"/>
          </a:xfrm>
        </p:spPr>
        <p:txBody>
          <a:bodyPr>
            <a:normAutofit/>
          </a:bodyPr>
          <a:lstStyle/>
          <a:p>
            <a:r>
              <a:rPr lang="en-US" sz="8000" dirty="0"/>
              <a:t>LMSC Standards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2962374"/>
            <a:ext cx="8689976" cy="2712562"/>
          </a:xfrm>
        </p:spPr>
        <p:txBody>
          <a:bodyPr>
            <a:noAutofit/>
          </a:bodyPr>
          <a:lstStyle/>
          <a:p>
            <a:r>
              <a:rPr lang="en-US" sz="3200" b="1" dirty="0"/>
              <a:t>All LMSCs are expected to strive to be compliant with all “target” standards.</a:t>
            </a:r>
          </a:p>
          <a:p>
            <a:endParaRPr lang="en-US" sz="800" b="1" dirty="0"/>
          </a:p>
          <a:p>
            <a:r>
              <a:rPr lang="en-US" sz="3200" b="1" dirty="0"/>
              <a:t>…Shortfalls must be quickly resolved!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971" y="4072378"/>
            <a:ext cx="1704010" cy="2561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7981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/>
              <a:t>LMSC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914605"/>
            <a:ext cx="10180948" cy="46558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u="sng" dirty="0"/>
              <a:t>Preamble to 2016 LMSC Standards</a:t>
            </a:r>
            <a:r>
              <a:rPr lang="en-US" sz="3200" b="1" dirty="0"/>
              <a:t>:</a:t>
            </a:r>
          </a:p>
          <a:p>
            <a:pPr marL="0" indent="0">
              <a:buNone/>
            </a:pPr>
            <a:r>
              <a:rPr lang="en-US" sz="3200" b="1" dirty="0"/>
              <a:t>	It is in the best interests of </a:t>
            </a:r>
            <a:r>
              <a:rPr lang="en-US" sz="3200" b="1" dirty="0" err="1"/>
              <a:t>usms</a:t>
            </a:r>
            <a:r>
              <a:rPr lang="en-US" sz="3200" b="1" dirty="0"/>
              <a:t> that our local masters swimming committees deliver consistent high-quality services at a standard level across the country.</a:t>
            </a:r>
          </a:p>
          <a:p>
            <a:pPr marL="0" indent="0">
              <a:buNone/>
            </a:pPr>
            <a:r>
              <a:rPr lang="en-US" sz="3200" b="1" u="sng" dirty="0"/>
              <a:t>The Objective</a:t>
            </a:r>
            <a:r>
              <a:rPr lang="en-US" sz="3200" b="1" dirty="0"/>
              <a:t>: </a:t>
            </a:r>
            <a:r>
              <a:rPr lang="en-US" sz="3200" b="1" dirty="0">
                <a:solidFill>
                  <a:srgbClr val="FF0000"/>
                </a:solidFill>
              </a:rPr>
              <a:t>Consistency delivered 									      consistently!</a:t>
            </a:r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864805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6"/>
            <a:ext cx="8689976" cy="1291586"/>
          </a:xfrm>
        </p:spPr>
        <p:txBody>
          <a:bodyPr>
            <a:normAutofit/>
          </a:bodyPr>
          <a:lstStyle/>
          <a:p>
            <a:r>
              <a:rPr lang="en-US" sz="8000" dirty="0"/>
              <a:t>LMSC Standards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2462753"/>
            <a:ext cx="8689976" cy="2712562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Purpose</a:t>
            </a:r>
            <a:r>
              <a:rPr lang="en-US" sz="3200" b="1" dirty="0">
                <a:solidFill>
                  <a:srgbClr val="FF0000"/>
                </a:solidFill>
              </a:rPr>
              <a:t> of this Session</a:t>
            </a:r>
          </a:p>
          <a:p>
            <a:r>
              <a:rPr lang="en-US" sz="3200" b="1" dirty="0"/>
              <a:t>Think about the </a:t>
            </a:r>
            <a:r>
              <a:rPr lang="en-US" sz="3200" b="1" u="sng" dirty="0" err="1"/>
              <a:t>Hows</a:t>
            </a:r>
            <a:r>
              <a:rPr lang="en-US" sz="3200" b="1" dirty="0"/>
              <a:t> to meet</a:t>
            </a:r>
          </a:p>
          <a:p>
            <a:r>
              <a:rPr lang="en-US" sz="3200" b="1" dirty="0"/>
              <a:t>All of the standards</a:t>
            </a:r>
          </a:p>
          <a:p>
            <a:r>
              <a:rPr lang="en-US" sz="3200" b="1" dirty="0"/>
              <a:t>And maybe Have some fun?</a:t>
            </a:r>
          </a:p>
        </p:txBody>
      </p:sp>
    </p:spTree>
    <p:extLst>
      <p:ext uri="{BB962C8B-B14F-4D97-AF65-F5344CB8AC3E}">
        <p14:creationId xmlns:p14="http://schemas.microsoft.com/office/powerpoint/2010/main" val="25441882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6"/>
            <a:ext cx="8689976" cy="1291586"/>
          </a:xfrm>
        </p:spPr>
        <p:txBody>
          <a:bodyPr>
            <a:normAutofit/>
          </a:bodyPr>
          <a:lstStyle/>
          <a:p>
            <a:r>
              <a:rPr lang="en-US" sz="8000" dirty="0"/>
              <a:t>LMSC Standards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2500460"/>
            <a:ext cx="8689976" cy="2712562"/>
          </a:xfrm>
        </p:spPr>
        <p:txBody>
          <a:bodyPr>
            <a:noAutofit/>
          </a:bodyPr>
          <a:lstStyle/>
          <a:p>
            <a:r>
              <a:rPr lang="en-US" sz="3200" b="1" dirty="0"/>
              <a:t>Welcome to The first ever edition of </a:t>
            </a:r>
          </a:p>
          <a:p>
            <a:r>
              <a:rPr lang="en-US" sz="4400" b="1" dirty="0">
                <a:solidFill>
                  <a:srgbClr val="FF0000"/>
                </a:solidFill>
              </a:rPr>
              <a:t>How well do you know </a:t>
            </a:r>
          </a:p>
          <a:p>
            <a:r>
              <a:rPr lang="en-US" sz="4400" b="1" dirty="0">
                <a:solidFill>
                  <a:srgbClr val="FF0000"/>
                </a:solidFill>
              </a:rPr>
              <a:t>your Standards?</a:t>
            </a:r>
          </a:p>
        </p:txBody>
      </p:sp>
    </p:spTree>
    <p:extLst>
      <p:ext uri="{BB962C8B-B14F-4D97-AF65-F5344CB8AC3E}">
        <p14:creationId xmlns:p14="http://schemas.microsoft.com/office/powerpoint/2010/main" val="3580844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6"/>
            <a:ext cx="8689976" cy="1291586"/>
          </a:xfrm>
        </p:spPr>
        <p:txBody>
          <a:bodyPr>
            <a:normAutofit/>
          </a:bodyPr>
          <a:lstStyle/>
          <a:p>
            <a:r>
              <a:rPr lang="en-US" sz="8000" dirty="0"/>
              <a:t>LMSC Standards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2962374"/>
            <a:ext cx="8689976" cy="2712562"/>
          </a:xfrm>
        </p:spPr>
        <p:txBody>
          <a:bodyPr>
            <a:noAutofit/>
          </a:bodyPr>
          <a:lstStyle/>
          <a:p>
            <a:r>
              <a:rPr lang="en-US" sz="3200" b="1" dirty="0"/>
              <a:t>We have provided each of you with a checklist to help you play along.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It is designed to also be a reference for you to take back to your LMSC.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5448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98005"/>
            <a:ext cx="10364451" cy="1596177"/>
          </a:xfrm>
        </p:spPr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Thought/Question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1235875"/>
            <a:ext cx="10363826" cy="48915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/>
              <a:t>What is the difference between  </a:t>
            </a:r>
          </a:p>
          <a:p>
            <a:pPr marL="0" indent="0" algn="ctr">
              <a:buNone/>
            </a:pPr>
            <a:r>
              <a:rPr lang="en-US" sz="4400" b="1" dirty="0"/>
              <a:t>LMSC </a:t>
            </a:r>
            <a:r>
              <a:rPr lang="en-US" sz="4400" b="1" u="sng" dirty="0"/>
              <a:t>Bylaws</a:t>
            </a:r>
            <a:r>
              <a:rPr lang="en-US" sz="4400" b="1" dirty="0"/>
              <a:t> and </a:t>
            </a:r>
            <a:r>
              <a:rPr lang="en-US" sz="4400" b="1" u="sng" dirty="0"/>
              <a:t>Policies</a:t>
            </a:r>
            <a:r>
              <a:rPr lang="en-US" sz="4400" b="1" dirty="0"/>
              <a:t>?</a:t>
            </a:r>
          </a:p>
          <a:p>
            <a:pPr marL="0" indent="0">
              <a:buNone/>
            </a:pPr>
            <a:r>
              <a:rPr lang="en-US" sz="2800" b="1" u="sng" dirty="0"/>
              <a:t>A Bylaw is</a:t>
            </a:r>
            <a:r>
              <a:rPr lang="en-US" sz="2800" dirty="0"/>
              <a:t>…Outlines the </a:t>
            </a:r>
            <a:r>
              <a:rPr lang="en-US" sz="2800" b="1" dirty="0">
                <a:solidFill>
                  <a:srgbClr val="FF0000"/>
                </a:solidFill>
              </a:rPr>
              <a:t>structure</a:t>
            </a:r>
            <a:r>
              <a:rPr lang="en-US" sz="2800" dirty="0"/>
              <a:t> of a Board of Directors, as well as </a:t>
            </a:r>
            <a:r>
              <a:rPr lang="en-US" sz="2800" b="1" dirty="0">
                <a:solidFill>
                  <a:srgbClr val="FF0000"/>
                </a:solidFill>
              </a:rPr>
              <a:t>governing procedures</a:t>
            </a:r>
            <a:r>
              <a:rPr lang="en-US" sz="2800" dirty="0"/>
              <a:t>.  Identifies board members and demarcates their responsibilities.</a:t>
            </a:r>
          </a:p>
          <a:p>
            <a:pPr marL="0" indent="0">
              <a:buNone/>
            </a:pPr>
            <a:r>
              <a:rPr lang="en-US" sz="2800" b="1" u="sng" dirty="0"/>
              <a:t>Policy is</a:t>
            </a:r>
            <a:r>
              <a:rPr lang="en-US" sz="2800" dirty="0"/>
              <a:t>…LMSC’s </a:t>
            </a:r>
            <a:r>
              <a:rPr lang="en-US" sz="2800" b="1" dirty="0">
                <a:solidFill>
                  <a:srgbClr val="FF0000"/>
                </a:solidFill>
              </a:rPr>
              <a:t>Activities and processes </a:t>
            </a:r>
            <a:r>
              <a:rPr lang="en-US" sz="2800" dirty="0"/>
              <a:t>to reach those standards.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62758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10968</TotalTime>
  <Words>1106</Words>
  <Application>Microsoft Office PowerPoint</Application>
  <PresentationFormat>Widescreen</PresentationFormat>
  <Paragraphs>150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Droplet</vt:lpstr>
      <vt:lpstr>LMSC Standards</vt:lpstr>
      <vt:lpstr>LMSC Standards</vt:lpstr>
      <vt:lpstr>Lmsc standards</vt:lpstr>
      <vt:lpstr>LMSC Standards</vt:lpstr>
      <vt:lpstr>LMSC standards</vt:lpstr>
      <vt:lpstr>LMSC Standards</vt:lpstr>
      <vt:lpstr>LMSC Standards</vt:lpstr>
      <vt:lpstr>LMSC Standards</vt:lpstr>
      <vt:lpstr>Thought/Question #1</vt:lpstr>
      <vt:lpstr>Thought/Question #1A</vt:lpstr>
      <vt:lpstr>Thought/Question #3</vt:lpstr>
      <vt:lpstr>Thought/Question #4</vt:lpstr>
      <vt:lpstr>Thought/Question #5</vt:lpstr>
      <vt:lpstr>Thought/Question #6</vt:lpstr>
      <vt:lpstr>Thought/Question #7</vt:lpstr>
      <vt:lpstr>Thought/Question #8</vt:lpstr>
      <vt:lpstr>Thought/Question #9 &amp; 9A</vt:lpstr>
      <vt:lpstr>Thought/Question #10</vt:lpstr>
      <vt:lpstr>Thought/Question #11</vt:lpstr>
      <vt:lpstr>Thought/Question #11</vt:lpstr>
      <vt:lpstr>Thought/Question #11</vt:lpstr>
      <vt:lpstr>Thought/Question #12</vt:lpstr>
      <vt:lpstr>Thought/Question #13</vt:lpstr>
      <vt:lpstr>Thought/Question #14</vt:lpstr>
      <vt:lpstr>Thought/Question #15</vt:lpstr>
      <vt:lpstr>Thought/Question #16</vt:lpstr>
      <vt:lpstr>Thought/Question #17</vt:lpstr>
      <vt:lpstr>Thought/Question #18</vt:lpstr>
      <vt:lpstr>Thought/Question #19</vt:lpstr>
      <vt:lpstr>Thought/Question #20</vt:lpstr>
      <vt:lpstr>Thought/Question #21</vt:lpstr>
      <vt:lpstr>Bottom Line Thoughts</vt:lpstr>
      <vt:lpstr>Time to reflect</vt:lpstr>
      <vt:lpstr>Next Steps</vt:lpstr>
      <vt:lpstr>Wrap-up time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LMSC Standards</dc:title>
  <dc:creator>Bruce</dc:creator>
  <cp:lastModifiedBy>Bruce</cp:lastModifiedBy>
  <cp:revision>70</cp:revision>
  <cp:lastPrinted>2017-03-10T17:06:31Z</cp:lastPrinted>
  <dcterms:created xsi:type="dcterms:W3CDTF">2017-02-16T14:45:08Z</dcterms:created>
  <dcterms:modified xsi:type="dcterms:W3CDTF">2017-03-21T16:50:37Z</dcterms:modified>
</cp:coreProperties>
</file>